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98" r:id="rId3"/>
    <p:sldId id="291" r:id="rId4"/>
    <p:sldId id="299" r:id="rId5"/>
    <p:sldId id="308" r:id="rId6"/>
    <p:sldId id="290" r:id="rId7"/>
    <p:sldId id="292" r:id="rId8"/>
    <p:sldId id="293" r:id="rId9"/>
    <p:sldId id="294" r:id="rId10"/>
    <p:sldId id="276" r:id="rId11"/>
    <p:sldId id="288" r:id="rId12"/>
    <p:sldId id="282" r:id="rId13"/>
    <p:sldId id="284" r:id="rId14"/>
    <p:sldId id="300" r:id="rId15"/>
    <p:sldId id="301" r:id="rId16"/>
    <p:sldId id="302" r:id="rId17"/>
    <p:sldId id="285" r:id="rId18"/>
    <p:sldId id="297" r:id="rId19"/>
    <p:sldId id="295" r:id="rId20"/>
    <p:sldId id="304" r:id="rId21"/>
    <p:sldId id="305" r:id="rId22"/>
    <p:sldId id="296" r:id="rId23"/>
    <p:sldId id="306" r:id="rId24"/>
    <p:sldId id="283" r:id="rId25"/>
    <p:sldId id="279" r:id="rId26"/>
    <p:sldId id="307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E09D-7488-403B-BC31-F6FCE91DD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31832-A450-413E-B9DA-B53C482B2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59FF-8B4A-4DD0-98F3-C92187CD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322A8-C1DB-4CA3-BE61-32888E94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B6268-481A-4D61-90D5-0EDB7E5E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C07E-13A7-4EA9-9C6D-444DA9D5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15B49-99B9-400E-8DDB-D8B721F11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14E9-2C77-4D10-8CEF-B174757E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9C748-1280-4636-85A5-E7E8C8AC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804AF-8DCC-470D-83A0-E3923C10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9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31766-EABF-4E3C-A744-F15BFE89A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60247-D902-4611-8B07-2B7FD0378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35811-C9D4-431B-B24C-DA96AD71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89783-33AE-4C6F-BCDD-A4AFC817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3C7A0-EB67-44A0-A6AE-3F0856B1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2DD5-16F8-4E81-93C4-5E8F59D8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80169-13CA-4A95-9527-7634A61F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68A0-F7FD-4E3A-A485-EF0C519A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88916-2934-4A4A-9C63-11608D96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EE67-B1C6-430F-800D-EA58F248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2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8504-B459-43A6-99A5-04DDE79E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92386-FB56-41F8-AF22-DE0CFEDF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B966-754E-4278-82D2-CCE54F87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20B8C-3C29-4A49-AF7E-EF389BED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FED7-CC5C-4B84-82C7-A73F8224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0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6F8E-3E2A-43EF-8438-5C17BA49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ADCB4-98EE-4D28-BD61-8D51630C0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505C3-92B1-4F49-822E-ABE2B4A56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D35B0-28D0-448B-83B8-56E45DD5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4B047-71EE-4C02-9859-20B571EA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AB636-648A-49DA-A127-EF61EF66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5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6AA9-2947-46AE-8C78-CA5E72D8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B9CE2-5016-40CD-8FC6-81B5F63B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BCA23-729C-44A5-94EC-EF967AA86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DC34-19DD-418F-80F3-C94A17A0A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8C03D-54F2-458B-B80F-76F68939F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ABC40-C48F-4D43-ADDF-C7622AFA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8D59E-D193-44E1-9875-8F63B0BE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2E26C-8C44-48F3-B373-506ECDA5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324F-6481-4AD2-BFFD-56B949A6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4C158-61AD-43EB-A842-6E70FB0F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319B6-C45B-469E-8DD7-D5CBE7FC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6EB59-BF5D-499E-BD0D-30755E5D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52F7B-54C3-49EE-AE59-6A4072FC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F3E83-B800-4D3A-851B-D3EF7406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76EAA-21AC-4276-899F-5568E69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3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6D20E-3307-4D67-BF03-A2003DDB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F961-9082-45B7-901F-FDBE253EF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BC5E1-B455-4C81-A56D-6025C12D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F63C4-F8A6-4F84-85F7-BDC6CB8F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BD479-4B06-448C-B32F-0FA7941E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595A8-7850-4DAE-83AF-8B9D11DB1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3FBA-5DA8-486B-8FD4-1E75DEF4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6ADAC-DB77-434E-ADB4-F2D7EA52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48D26-B91D-4718-99AE-7CA664DBD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14ED1-AA89-4DC8-BDBA-1E0AA722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36964-F045-48E9-B442-00267770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6E877-734F-4BA1-B630-AA72CB85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5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818A6-14E7-41F2-B3E5-D6C5B45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8B9B-805A-476C-8FFE-57485C8D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F34FA-4795-4EA3-9E05-EB4327A81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EC787-FD90-4678-B4EF-0F833FFB8F0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F447-5DA2-4A37-BC89-2AD58AF84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6FBF-6C02-45A6-BBB7-78C8D455A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1DF10-3CD1-4413-8C96-BA1F08C4EB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83E16-8267-4E92-90B2-8471595B3F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351"/>
            <a:ext cx="12192000" cy="16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7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3991" y="613367"/>
            <a:ext cx="92806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Detecting Emerald Ash Borer with UAVs and Multispectral Sensors in Denver, Colorado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61" y="3940554"/>
            <a:ext cx="1370798" cy="1195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1585" y="2918490"/>
            <a:ext cx="3683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Tim Haynie</a:t>
            </a:r>
          </a:p>
          <a:p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thaynie@spectrabotics.com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4397353"/>
            <a:ext cx="3020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Dan Staley</a:t>
            </a:r>
          </a:p>
          <a:p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dan@arbordrone.net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736" y="3554491"/>
            <a:ext cx="4046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AUVSI </a:t>
            </a:r>
            <a:r>
              <a:rPr lang="en-US" sz="2800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Xponential</a:t>
            </a:r>
            <a:endParaRPr lang="en-US" sz="28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May 2, 2018</a:t>
            </a:r>
          </a:p>
          <a:p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1:00-1:30 Room 203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C719F-5701-473D-968E-A67836D12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58" y="2501660"/>
            <a:ext cx="2154500" cy="987479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ED676D9-4020-41EC-A543-FF24DA75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411513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8FF6-C841-40FD-ABA8-B617728DB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717" y="1253331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Early identification and monitoring of Emerald Ash Borer infestation</a:t>
            </a:r>
          </a:p>
          <a:p>
            <a:pPr>
              <a:spcBef>
                <a:spcPts val="2400"/>
              </a:spcBef>
            </a:pP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Develop algorithms and classifications quantifying stress levels and identifying tree species, moving towards automation</a:t>
            </a:r>
          </a:p>
          <a:p>
            <a:pPr>
              <a:spcBef>
                <a:spcPts val="2400"/>
              </a:spcBef>
            </a:pP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Develop replicable procedures/analysis for future projects</a:t>
            </a:r>
          </a:p>
          <a:p>
            <a:pPr>
              <a:spcBef>
                <a:spcPts val="2400"/>
              </a:spcBef>
            </a:pPr>
            <a:endParaRPr lang="en-US" sz="4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D751FB3-C63A-4581-AB60-34854004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3D5F8-F613-4076-AD3F-DF9A01702BE7}"/>
              </a:ext>
            </a:extLst>
          </p:cNvPr>
          <p:cNvSpPr txBox="1"/>
          <p:nvPr/>
        </p:nvSpPr>
        <p:spPr>
          <a:xfrm>
            <a:off x="4779705" y="136525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8753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8FF6-C841-40FD-ABA8-B617728DB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94" y="1531492"/>
            <a:ext cx="10515600" cy="466039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Fly parks, Rights of Way in City/County of Denver to obtain sample of tree species (including ash)</a:t>
            </a:r>
          </a:p>
          <a:p>
            <a:r>
              <a:rPr lang="en-US" sz="3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Micasense</a:t>
            </a: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RedEdge sensor mounted on custom octocopter</a:t>
            </a:r>
          </a:p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Choose Vegetation Indices to best identify early infestation</a:t>
            </a:r>
          </a:p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Statistical analysis for tree species </a:t>
            </a:r>
          </a:p>
          <a:p>
            <a:endParaRPr lang="en-US" sz="4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8CDFAE0-1C25-4C27-9B91-72ED46AE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98CBE-C5F7-4D88-8B45-09A84ABC285D}"/>
              </a:ext>
            </a:extLst>
          </p:cNvPr>
          <p:cNvSpPr txBox="1"/>
          <p:nvPr/>
        </p:nvSpPr>
        <p:spPr>
          <a:xfrm>
            <a:off x="2974792" y="136525"/>
            <a:ext cx="6242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Project Design</a:t>
            </a:r>
          </a:p>
        </p:txBody>
      </p:sp>
    </p:spTree>
    <p:extLst>
      <p:ext uri="{BB962C8B-B14F-4D97-AF65-F5344CB8AC3E}">
        <p14:creationId xmlns:p14="http://schemas.microsoft.com/office/powerpoint/2010/main" val="38007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A570BD-DC44-4D0F-94F5-83F3CB044DF8}"/>
              </a:ext>
            </a:extLst>
          </p:cNvPr>
          <p:cNvSpPr/>
          <p:nvPr/>
        </p:nvSpPr>
        <p:spPr>
          <a:xfrm>
            <a:off x="-77638" y="4891177"/>
            <a:ext cx="12269638" cy="1966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/>
          </p:cNvPr>
          <p:cNvSpPr txBox="1">
            <a:spLocks/>
          </p:cNvSpPr>
          <p:nvPr/>
        </p:nvSpPr>
        <p:spPr>
          <a:xfrm>
            <a:off x="485168" y="178282"/>
            <a:ext cx="5153632" cy="86150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Aircraft &amp; Equipment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175" y="1175541"/>
            <a:ext cx="4535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Darren </a:t>
            </a:r>
            <a:r>
              <a:rPr lang="en-US" sz="3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Ceckanowitz</a:t>
            </a:r>
            <a:endParaRPr lang="en-US" sz="3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Custom UAS</a:t>
            </a:r>
          </a:p>
        </p:txBody>
      </p:sp>
      <p:pic>
        <p:nvPicPr>
          <p:cNvPr id="5122" name="Picture 2" descr="Image result for logo colorado college">
            <a:extLst>
              <a:ext uri="{FF2B5EF4-FFF2-40B4-BE49-F238E27FC236}">
                <a16:creationId xmlns:a16="http://schemas.microsoft.com/office/drawing/2014/main" id="{5F78A471-4F4C-435F-AC4B-3935DD01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" y="911175"/>
            <a:ext cx="1605951" cy="160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D60198-1EBE-4820-BC5A-D3D3F26CB6BF}"/>
              </a:ext>
            </a:extLst>
          </p:cNvPr>
          <p:cNvSpPr txBox="1"/>
          <p:nvPr/>
        </p:nvSpPr>
        <p:spPr>
          <a:xfrm>
            <a:off x="9449174" y="5128538"/>
            <a:ext cx="3413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Tim Haynie</a:t>
            </a:r>
          </a:p>
          <a:p>
            <a:r>
              <a:rPr lang="en-US" sz="2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Custom UAS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29C1-840E-43D6-AD32-8DDF8E70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32" y="420370"/>
            <a:ext cx="5715000" cy="4602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B8F32-3E5A-4917-BAE8-CCDE4A8ED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0" y="2517126"/>
            <a:ext cx="5524500" cy="4206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20814-FE8A-470E-965C-22AF439C0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62" y="5262113"/>
            <a:ext cx="2154500" cy="9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98" y="1288344"/>
            <a:ext cx="9635201" cy="4094961"/>
          </a:xfrm>
          <a:prstGeom prst="rect">
            <a:avLst/>
          </a:prstGeom>
        </p:spPr>
      </p:pic>
      <p:sp>
        <p:nvSpPr>
          <p:cNvPr id="5" name="Title 2">
            <a:extLst/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Plant Physiology and Early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2F0FE-44BC-4766-9AAD-E75AB1B3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3144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31F16-F480-4966-97AC-AB904BF1A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71" y="0"/>
            <a:ext cx="7884456" cy="5367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969EE-BD61-49E7-BC01-B60E0FBB3775}"/>
              </a:ext>
            </a:extLst>
          </p:cNvPr>
          <p:cNvSpPr/>
          <p:nvPr/>
        </p:nvSpPr>
        <p:spPr>
          <a:xfrm>
            <a:off x="1144436" y="1"/>
            <a:ext cx="9903125" cy="88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E4C71CC-6D07-47CB-8B78-251B40B2CA5B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Plant Physiology and Early Detection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FAC57F1-C4B0-462A-96E5-B13985C1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8617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3C94B-3BC2-4040-B971-106E140FE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57" y="0"/>
            <a:ext cx="8142486" cy="5989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A50D3-0CAF-4F22-832A-89582BEE5FAA}"/>
              </a:ext>
            </a:extLst>
          </p:cNvPr>
          <p:cNvSpPr/>
          <p:nvPr/>
        </p:nvSpPr>
        <p:spPr>
          <a:xfrm>
            <a:off x="1144436" y="-1"/>
            <a:ext cx="9903125" cy="88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6B32AD3-1C10-400B-BEF2-0322432DA1BB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Plant Absorption Spectra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A87EEC9-6F3B-41A6-8038-D8A02A05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11676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C201-1414-43A6-A8F4-A5ED4016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31" y="1031417"/>
            <a:ext cx="7533318" cy="438877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FDE0773-0319-4F88-9993-0CC6E0055493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Plant Physiology and Early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91DB2-15D7-4B68-8B32-C94FD413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277689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A6633-A6A3-4063-BE38-A4F45325E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07" y="1228223"/>
            <a:ext cx="10515600" cy="466071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Consider tree physiology and reaction to manipulate reflectance values in useful analysis</a:t>
            </a:r>
          </a:p>
          <a:p>
            <a:endParaRPr lang="en-US" sz="11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Vegetation Indices (Band Math) choice depends on what you want to look for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6BEC363-D571-4F98-929E-EA1858CD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E1177965-6226-47A6-B9CD-6B695C3ABED0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Early Detection Criteria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3D583F-E0D8-4D74-A9D8-6D555C294528}"/>
              </a:ext>
            </a:extLst>
          </p:cNvPr>
          <p:cNvGrpSpPr/>
          <p:nvPr/>
        </p:nvGrpSpPr>
        <p:grpSpPr>
          <a:xfrm>
            <a:off x="-136267" y="3665472"/>
            <a:ext cx="12188132" cy="1756047"/>
            <a:chOff x="-136267" y="3665472"/>
            <a:chExt cx="12188132" cy="17560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7E1CB7-9D7E-45C3-8ABD-CE81DC0F318E}"/>
                </a:ext>
              </a:extLst>
            </p:cNvPr>
            <p:cNvGrpSpPr/>
            <p:nvPr/>
          </p:nvGrpSpPr>
          <p:grpSpPr>
            <a:xfrm>
              <a:off x="4616061" y="3665472"/>
              <a:ext cx="7435804" cy="1391582"/>
              <a:chOff x="4729182" y="3687046"/>
              <a:chExt cx="7435804" cy="1391582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21512E58-80BD-4566-AF63-1608D3C5660C}"/>
                  </a:ext>
                </a:extLst>
              </p:cNvPr>
              <p:cNvSpPr/>
              <p:nvPr/>
            </p:nvSpPr>
            <p:spPr>
              <a:xfrm>
                <a:off x="4729182" y="4287485"/>
                <a:ext cx="6852016" cy="785004"/>
              </a:xfrm>
              <a:custGeom>
                <a:avLst/>
                <a:gdLst>
                  <a:gd name="connsiteX0" fmla="*/ 0 w 6633713"/>
                  <a:gd name="connsiteY0" fmla="*/ 569343 h 785004"/>
                  <a:gd name="connsiteX1" fmla="*/ 94891 w 6633713"/>
                  <a:gd name="connsiteY1" fmla="*/ 491705 h 785004"/>
                  <a:gd name="connsiteX2" fmla="*/ 207034 w 6633713"/>
                  <a:gd name="connsiteY2" fmla="*/ 785004 h 785004"/>
                  <a:gd name="connsiteX3" fmla="*/ 388189 w 6633713"/>
                  <a:gd name="connsiteY3" fmla="*/ 0 h 785004"/>
                  <a:gd name="connsiteX4" fmla="*/ 6633713 w 6633713"/>
                  <a:gd name="connsiteY4" fmla="*/ 0 h 785004"/>
                  <a:gd name="connsiteX5" fmla="*/ 6625087 w 6633713"/>
                  <a:gd name="connsiteY5" fmla="*/ 8626 h 78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3713" h="785004">
                    <a:moveTo>
                      <a:pt x="0" y="569343"/>
                    </a:moveTo>
                    <a:lnTo>
                      <a:pt x="94891" y="491705"/>
                    </a:lnTo>
                    <a:lnTo>
                      <a:pt x="207034" y="785004"/>
                    </a:lnTo>
                    <a:lnTo>
                      <a:pt x="388189" y="0"/>
                    </a:lnTo>
                    <a:lnTo>
                      <a:pt x="6633713" y="0"/>
                    </a:lnTo>
                    <a:lnTo>
                      <a:pt x="6625087" y="8626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10987F2-62CA-4191-ABB4-30F6CF235A62}"/>
                  </a:ext>
                </a:extLst>
              </p:cNvPr>
              <p:cNvGrpSpPr/>
              <p:nvPr/>
            </p:nvGrpSpPr>
            <p:grpSpPr>
              <a:xfrm>
                <a:off x="5369623" y="3687046"/>
                <a:ext cx="6402715" cy="686714"/>
                <a:chOff x="3338729" y="2901467"/>
                <a:chExt cx="6402715" cy="686714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7A7284A-CBDB-4082-86DF-7846879AFC80}"/>
                    </a:ext>
                  </a:extLst>
                </p:cNvPr>
                <p:cNvSpPr txBox="1"/>
                <p:nvPr/>
              </p:nvSpPr>
              <p:spPr>
                <a:xfrm>
                  <a:off x="3338729" y="2901467"/>
                  <a:ext cx="64027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Arial" panose="020B0604020202020204" pitchFamily="34" charset="0"/>
                      <a:ea typeface="Roboto Condensed" panose="02000000000000000000" pitchFamily="2" charset="0"/>
                      <a:cs typeface="Arial" panose="020B0604020202020204" pitchFamily="34" charset="0"/>
                    </a:rPr>
                    <a:t>1.5 [2.5(        -        ) - 1.3(        -         )]</a:t>
                  </a: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EF49D6D-3D61-41A8-AD59-5CB962690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4150" y="3066280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8167875-17FD-4A33-8E7E-D3EF39E1EB16}"/>
                    </a:ext>
                  </a:extLst>
                </p:cNvPr>
                <p:cNvSpPr txBox="1"/>
                <p:nvPr/>
              </p:nvSpPr>
              <p:spPr>
                <a:xfrm>
                  <a:off x="4851308" y="3037748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800</a:t>
                  </a: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592ECBD-EF7C-4178-8430-9942662D9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1866" y="3093493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E1B1A8B-5ABB-4534-BD43-9FE2D223A388}"/>
                    </a:ext>
                  </a:extLst>
                </p:cNvPr>
                <p:cNvSpPr txBox="1"/>
                <p:nvPr/>
              </p:nvSpPr>
              <p:spPr>
                <a:xfrm>
                  <a:off x="5789024" y="3064961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670</a:t>
                  </a: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D86D9A9-3D17-4B0E-AB84-B95D41EB2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16770" y="3066280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99C8397-2F45-418F-9CF4-7C26FFC50F45}"/>
                    </a:ext>
                  </a:extLst>
                </p:cNvPr>
                <p:cNvSpPr txBox="1"/>
                <p:nvPr/>
              </p:nvSpPr>
              <p:spPr>
                <a:xfrm>
                  <a:off x="7623928" y="3037748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800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45FAD84B-8B86-4A6A-B4EB-EFAD4C69A6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2214" y="3066280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3A04E13-82CC-429C-AFFB-F6C99594E78F}"/>
                    </a:ext>
                  </a:extLst>
                </p:cNvPr>
                <p:cNvSpPr txBox="1"/>
                <p:nvPr/>
              </p:nvSpPr>
              <p:spPr>
                <a:xfrm>
                  <a:off x="8599372" y="3037748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550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17BFCA2-6C08-449E-8AE5-FCCB7B2F79D5}"/>
                  </a:ext>
                </a:extLst>
              </p:cNvPr>
              <p:cNvGrpSpPr/>
              <p:nvPr/>
            </p:nvGrpSpPr>
            <p:grpSpPr>
              <a:xfrm>
                <a:off x="5133894" y="4425690"/>
                <a:ext cx="7031092" cy="652938"/>
                <a:chOff x="3710354" y="3877408"/>
                <a:chExt cx="7031092" cy="652938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884BB4-3FA3-4C6B-91A8-32AFD20B9B2F}"/>
                    </a:ext>
                  </a:extLst>
                </p:cNvPr>
                <p:cNvSpPr txBox="1"/>
                <p:nvPr/>
              </p:nvSpPr>
              <p:spPr>
                <a:xfrm>
                  <a:off x="3710354" y="3877408"/>
                  <a:ext cx="70310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Arial" panose="020B0604020202020204" pitchFamily="34" charset="0"/>
                      <a:ea typeface="Roboto Condensed" panose="02000000000000000000" pitchFamily="2" charset="0"/>
                      <a:cs typeface="Arial" panose="020B0604020202020204" pitchFamily="34" charset="0"/>
                    </a:rPr>
                    <a:t>(2 *        +1) - (6 *         -  5*           )  -  0.5 </a:t>
                  </a: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6DF0D7E-BCA2-48D8-B44F-1E82675F66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6463" y="4022281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2BCC8D-5885-492E-92C8-39A9939D042E}"/>
                    </a:ext>
                  </a:extLst>
                </p:cNvPr>
                <p:cNvSpPr txBox="1"/>
                <p:nvPr/>
              </p:nvSpPr>
              <p:spPr>
                <a:xfrm>
                  <a:off x="4453621" y="3993749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800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A9C5230-06AA-4892-B667-853C5EDEEF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6894" y="4022281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16AF166-6189-424E-8CD3-3833904D2C3A}"/>
                    </a:ext>
                  </a:extLst>
                </p:cNvPr>
                <p:cNvSpPr txBox="1"/>
                <p:nvPr/>
              </p:nvSpPr>
              <p:spPr>
                <a:xfrm>
                  <a:off x="6704052" y="3993749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800</a:t>
                  </a: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38256E14-5EB6-4886-9A95-602C19EEDA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44702" y="4024937"/>
                  <a:ext cx="214317" cy="343179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3CF9CE9-E7C9-4F0B-B5F5-4F6E3347B119}"/>
                    </a:ext>
                  </a:extLst>
                </p:cNvPr>
                <p:cNvSpPr txBox="1"/>
                <p:nvPr/>
              </p:nvSpPr>
              <p:spPr>
                <a:xfrm>
                  <a:off x="8430772" y="4007126"/>
                  <a:ext cx="7328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670</a:t>
                  </a: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B08F4D6A-E241-48D6-A90F-D39AA57955EC}"/>
                    </a:ext>
                  </a:extLst>
                </p:cNvPr>
                <p:cNvSpPr/>
                <p:nvPr/>
              </p:nvSpPr>
              <p:spPr>
                <a:xfrm>
                  <a:off x="8024378" y="3956550"/>
                  <a:ext cx="1075190" cy="523221"/>
                </a:xfrm>
                <a:custGeom>
                  <a:avLst/>
                  <a:gdLst>
                    <a:gd name="connsiteX0" fmla="*/ 0 w 1644161"/>
                    <a:gd name="connsiteY0" fmla="*/ 571500 h 800100"/>
                    <a:gd name="connsiteX1" fmla="*/ 87923 w 1644161"/>
                    <a:gd name="connsiteY1" fmla="*/ 509954 h 800100"/>
                    <a:gd name="connsiteX2" fmla="*/ 193430 w 1644161"/>
                    <a:gd name="connsiteY2" fmla="*/ 800100 h 800100"/>
                    <a:gd name="connsiteX3" fmla="*/ 386861 w 1644161"/>
                    <a:gd name="connsiteY3" fmla="*/ 17585 h 800100"/>
                    <a:gd name="connsiteX4" fmla="*/ 1635369 w 1644161"/>
                    <a:gd name="connsiteY4" fmla="*/ 8792 h 800100"/>
                    <a:gd name="connsiteX5" fmla="*/ 1644161 w 1644161"/>
                    <a:gd name="connsiteY5" fmla="*/ 0 h 80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4161" h="800100">
                      <a:moveTo>
                        <a:pt x="0" y="571500"/>
                      </a:moveTo>
                      <a:lnTo>
                        <a:pt x="87923" y="509954"/>
                      </a:lnTo>
                      <a:lnTo>
                        <a:pt x="193430" y="800100"/>
                      </a:lnTo>
                      <a:lnTo>
                        <a:pt x="386861" y="17585"/>
                      </a:lnTo>
                      <a:lnTo>
                        <a:pt x="1635369" y="8792"/>
                      </a:lnTo>
                      <a:lnTo>
                        <a:pt x="1644161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8259CF-2305-4594-9C70-514AA91D9C8E}"/>
                </a:ext>
              </a:extLst>
            </p:cNvPr>
            <p:cNvSpPr txBox="1"/>
            <p:nvPr/>
          </p:nvSpPr>
          <p:spPr>
            <a:xfrm>
              <a:off x="-136267" y="3851859"/>
              <a:ext cx="42544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Modified Chlorophyll Absorption In Reflection Index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6B0D6F-7A82-4F84-9298-EE799C9217A5}"/>
                </a:ext>
              </a:extLst>
            </p:cNvPr>
            <p:cNvSpPr txBox="1"/>
            <p:nvPr/>
          </p:nvSpPr>
          <p:spPr>
            <a:xfrm>
              <a:off x="4125000" y="4195038"/>
              <a:ext cx="5741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Roboto" panose="02000000000000000000" pitchFamily="2" charset="0"/>
                  <a:ea typeface="Roboto" panose="02000000000000000000" pitchFamily="2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5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421FA6-FC1E-4E1A-A17A-73CB30BD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01" y="1508760"/>
            <a:ext cx="9014460" cy="3840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14AC99-FC57-4274-9AF8-BABBEFD8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4" y="812147"/>
            <a:ext cx="2606040" cy="5417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32C9F6-CAB4-47CC-AA25-3C6EFBE67BE5}"/>
              </a:ext>
            </a:extLst>
          </p:cNvPr>
          <p:cNvSpPr/>
          <p:nvPr/>
        </p:nvSpPr>
        <p:spPr>
          <a:xfrm>
            <a:off x="1787645" y="847929"/>
            <a:ext cx="724670" cy="19037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A2C47B-119D-46F2-8F3C-BE05BBF00AD7}"/>
              </a:ext>
            </a:extLst>
          </p:cNvPr>
          <p:cNvSpPr/>
          <p:nvPr/>
        </p:nvSpPr>
        <p:spPr>
          <a:xfrm>
            <a:off x="923950" y="2808669"/>
            <a:ext cx="1400210" cy="7123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892E4-0F83-48B7-9B77-4645AE96A6B5}"/>
              </a:ext>
            </a:extLst>
          </p:cNvPr>
          <p:cNvSpPr/>
          <p:nvPr/>
        </p:nvSpPr>
        <p:spPr>
          <a:xfrm>
            <a:off x="1071340" y="5702036"/>
            <a:ext cx="552715" cy="4544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9CC8BD-A542-476E-8E09-4268F7C1A26F}"/>
              </a:ext>
            </a:extLst>
          </p:cNvPr>
          <p:cNvCxnSpPr>
            <a:stCxn id="8" idx="3"/>
          </p:cNvCxnSpPr>
          <p:nvPr/>
        </p:nvCxnSpPr>
        <p:spPr>
          <a:xfrm flipV="1">
            <a:off x="2324160" y="2808669"/>
            <a:ext cx="1117780" cy="3561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B024F-2DE4-4EEA-9E0D-5A787F77A616}"/>
              </a:ext>
            </a:extLst>
          </p:cNvPr>
          <p:cNvSpPr/>
          <p:nvPr/>
        </p:nvSpPr>
        <p:spPr>
          <a:xfrm>
            <a:off x="7746521" y="2345353"/>
            <a:ext cx="1164566" cy="8107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82EC9-4ADC-4ECF-9036-178D21AEC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57" y="3684552"/>
            <a:ext cx="3227002" cy="1846562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23B3D93D-A564-4423-875A-4165D41A1322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First, How to Find EAB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B80B389-73B5-4521-B4C0-D65C45C1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19647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9700463-F69F-47BC-A5F5-CCD8D7DBB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409" y="400553"/>
            <a:ext cx="6256020" cy="4693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A64E9D-5ADF-4BBE-A851-53ED9F23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6156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D0F4A-2C63-430A-A287-BB819EE6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33880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rass field">
            <a:extLst>
              <a:ext uri="{FF2B5EF4-FFF2-40B4-BE49-F238E27FC236}">
                <a16:creationId xmlns:a16="http://schemas.microsoft.com/office/drawing/2014/main" id="{11E63055-71EE-4C14-9B5F-2AA51F17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C3B7BD-7F4B-421F-AD3B-7C2ED9C1B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59" y="4533056"/>
            <a:ext cx="1531158" cy="19785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ACD3EB-13B1-49D0-9897-66EB6AEAC079}"/>
              </a:ext>
            </a:extLst>
          </p:cNvPr>
          <p:cNvSpPr/>
          <p:nvPr/>
        </p:nvSpPr>
        <p:spPr>
          <a:xfrm>
            <a:off x="5147721" y="2165410"/>
            <a:ext cx="2630079" cy="2630079"/>
          </a:xfrm>
          <a:prstGeom prst="ellipse">
            <a:avLst/>
          </a:prstGeom>
          <a:solidFill>
            <a:srgbClr val="00B050">
              <a:alpha val="50000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A0F0EF-A2D8-4E37-A84D-92078EF4D138}"/>
              </a:ext>
            </a:extLst>
          </p:cNvPr>
          <p:cNvSpPr/>
          <p:nvPr/>
        </p:nvSpPr>
        <p:spPr>
          <a:xfrm>
            <a:off x="4490201" y="850370"/>
            <a:ext cx="2630079" cy="2630079"/>
          </a:xfrm>
          <a:prstGeom prst="ellipse">
            <a:avLst/>
          </a:prstGeom>
          <a:solidFill>
            <a:srgbClr val="33CC33">
              <a:alpha val="49804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65E75C-700C-4F83-AC40-B5E45C7C6377}"/>
              </a:ext>
            </a:extLst>
          </p:cNvPr>
          <p:cNvSpPr/>
          <p:nvPr/>
        </p:nvSpPr>
        <p:spPr>
          <a:xfrm>
            <a:off x="3832681" y="2165410"/>
            <a:ext cx="2630079" cy="2630079"/>
          </a:xfrm>
          <a:prstGeom prst="ellipse">
            <a:avLst/>
          </a:prstGeom>
          <a:solidFill>
            <a:srgbClr val="009900">
              <a:alpha val="49804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69ED3A-1853-412A-B158-52701ECEF3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14" y="1063158"/>
            <a:ext cx="1102251" cy="1102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8452A4-2072-4151-A06D-5E74A5569D92}"/>
              </a:ext>
            </a:extLst>
          </p:cNvPr>
          <p:cNvSpPr txBox="1"/>
          <p:nvPr/>
        </p:nvSpPr>
        <p:spPr>
          <a:xfrm>
            <a:off x="4215024" y="182912"/>
            <a:ext cx="3459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Data Collector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F1D45-7C55-48DD-8519-0FF723B5B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47" y="2442456"/>
            <a:ext cx="1370798" cy="1195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09C22-B16A-45CA-A8A2-B422B41C9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97" y="3034107"/>
            <a:ext cx="1154228" cy="11542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B1115F-97F8-450F-A151-FE50FDFD8DC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8346" y="3034107"/>
            <a:ext cx="1275768" cy="1275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4084BB-B006-44F4-A5C9-765D96CCD522}"/>
              </a:ext>
            </a:extLst>
          </p:cNvPr>
          <p:cNvSpPr txBox="1"/>
          <p:nvPr/>
        </p:nvSpPr>
        <p:spPr>
          <a:xfrm>
            <a:off x="7811027" y="3648155"/>
            <a:ext cx="3953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Subject Matter</a:t>
            </a:r>
          </a:p>
          <a:p>
            <a:r>
              <a:rPr lang="en-US" sz="4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Expert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C9AF85-03FD-4967-B382-B9B1374CAFEB}"/>
              </a:ext>
            </a:extLst>
          </p:cNvPr>
          <p:cNvSpPr txBox="1"/>
          <p:nvPr/>
        </p:nvSpPr>
        <p:spPr>
          <a:xfrm>
            <a:off x="618131" y="3648155"/>
            <a:ext cx="3360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Data Services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F3C08D-A020-4403-AD07-FD195C9466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7" y="2831268"/>
            <a:ext cx="2085760" cy="955973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D3FC0DE-24D3-4504-936B-5B83EA77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18368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E4DCEAB8-ED7E-4F9D-B293-6B4EADD782F8}"/>
              </a:ext>
            </a:extLst>
          </p:cNvPr>
          <p:cNvSpPr/>
          <p:nvPr/>
        </p:nvSpPr>
        <p:spPr>
          <a:xfrm>
            <a:off x="5873262" y="2608186"/>
            <a:ext cx="1342796" cy="10374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isometricOffAxis1Top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7EF399-04E0-4BC3-BFC5-FC5E28EA1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5201" b="3555"/>
          <a:stretch/>
        </p:blipFill>
        <p:spPr>
          <a:xfrm>
            <a:off x="1350115" y="857116"/>
            <a:ext cx="4677507" cy="5331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51193-FD88-4F77-A715-6C5C802C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8" y="379337"/>
            <a:ext cx="4169275" cy="4862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6E75D-C548-4C72-A45F-6247043709D1}"/>
              </a:ext>
            </a:extLst>
          </p:cNvPr>
          <p:cNvSpPr txBox="1"/>
          <p:nvPr/>
        </p:nvSpPr>
        <p:spPr>
          <a:xfrm>
            <a:off x="-139157" y="293432"/>
            <a:ext cx="7980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Color-Enhanced Green Normalized D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fference Vegetation In</a:t>
            </a:r>
            <a:r>
              <a:rPr lang="en-US" sz="3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dex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F9FDEB4-CE6B-4ED2-BCFD-EF631470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3215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A3896-387A-4408-92C0-915F7B45D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0" t="13023" r="25702" b="4680"/>
          <a:stretch/>
        </p:blipFill>
        <p:spPr>
          <a:xfrm>
            <a:off x="5399237" y="0"/>
            <a:ext cx="6792763" cy="672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AF3FA-6F60-4183-A56E-5F92EBC6C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7" t="11490" r="33062" b="3569"/>
          <a:stretch/>
        </p:blipFill>
        <p:spPr>
          <a:xfrm>
            <a:off x="353683" y="1243353"/>
            <a:ext cx="4295954" cy="5083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97B43-CD4F-42D0-A465-D6102CA337B5}"/>
              </a:ext>
            </a:extLst>
          </p:cNvPr>
          <p:cNvSpPr txBox="1"/>
          <p:nvPr/>
        </p:nvSpPr>
        <p:spPr>
          <a:xfrm>
            <a:off x="707739" y="409320"/>
            <a:ext cx="3860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EAB Indicators</a:t>
            </a:r>
          </a:p>
          <a:p>
            <a:endParaRPr lang="en-US" sz="4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30CDBD-F056-4C64-A4D7-2EDA7B831365}"/>
              </a:ext>
            </a:extLst>
          </p:cNvPr>
          <p:cNvSpPr txBox="1"/>
          <p:nvPr/>
        </p:nvSpPr>
        <p:spPr>
          <a:xfrm>
            <a:off x="526847" y="409320"/>
            <a:ext cx="5971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Data Collection: Denver</a:t>
            </a:r>
          </a:p>
          <a:p>
            <a:endParaRPr lang="en-US" sz="4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30A3DE-7EEB-4DF1-9B10-BFB0C466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91" y="0"/>
            <a:ext cx="5559309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4A7C15-F24C-4C32-9B6F-AE9D36D84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33943"/>
              </p:ext>
            </p:extLst>
          </p:nvPr>
        </p:nvGraphicFramePr>
        <p:xfrm>
          <a:off x="715962" y="1338396"/>
          <a:ext cx="4994032" cy="404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016">
                  <a:extLst>
                    <a:ext uri="{9D8B030D-6E8A-4147-A177-3AD203B41FA5}">
                      <a16:colId xmlns:a16="http://schemas.microsoft.com/office/drawing/2014/main" val="3699008591"/>
                    </a:ext>
                  </a:extLst>
                </a:gridCol>
                <a:gridCol w="2497016">
                  <a:extLst>
                    <a:ext uri="{9D8B030D-6E8A-4147-A177-3AD203B41FA5}">
                      <a16:colId xmlns:a16="http://schemas.microsoft.com/office/drawing/2014/main" val="965670820"/>
                    </a:ext>
                  </a:extLst>
                </a:gridCol>
              </a:tblGrid>
              <a:tr h="124573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Distance Flown (m)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17,198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010930"/>
                  </a:ext>
                </a:extLst>
              </a:tr>
              <a:tr h="124573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Area Covered (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sq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/m)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668,869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0642"/>
                  </a:ext>
                </a:extLst>
              </a:tr>
              <a:tr h="124573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Trees Imaged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1628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74249"/>
                  </a:ext>
                </a:extLst>
              </a:tr>
            </a:tbl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A6C24FB-4417-4091-8ED7-08A7EFED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3702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718AD-06D9-42F7-A69C-107EAFF3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>
          <a:xfrm>
            <a:off x="241177" y="742986"/>
            <a:ext cx="3810000" cy="33623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17EFE7-B687-4B8A-863E-D3F44E9FBD1C}"/>
              </a:ext>
            </a:extLst>
          </p:cNvPr>
          <p:cNvGrpSpPr/>
          <p:nvPr/>
        </p:nvGrpSpPr>
        <p:grpSpPr>
          <a:xfrm>
            <a:off x="6838923" y="899440"/>
            <a:ext cx="5135979" cy="4562571"/>
            <a:chOff x="0" y="0"/>
            <a:chExt cx="5943600" cy="52800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6D42DC-E4A4-40ED-BD4A-EFF85879969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43600" cy="5280025"/>
            </a:xfrm>
            <a:prstGeom prst="rect">
              <a:avLst/>
            </a:prstGeom>
          </p:spPr>
        </p:pic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1EC4A217-EDBD-4113-82A8-770EA5E4E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50" y="1000125"/>
              <a:ext cx="895350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Green Ash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White Ash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4B3617-88E4-4E71-9913-7ECC923CDE5E}"/>
                </a:ext>
              </a:extLst>
            </p:cNvPr>
            <p:cNvCxnSpPr/>
            <p:nvPr/>
          </p:nvCxnSpPr>
          <p:spPr>
            <a:xfrm flipV="1">
              <a:off x="1152525" y="638175"/>
              <a:ext cx="828675" cy="4953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297E1C-F2E3-4097-9662-3BEC899A3E13}"/>
                </a:ext>
              </a:extLst>
            </p:cNvPr>
            <p:cNvCxnSpPr/>
            <p:nvPr/>
          </p:nvCxnSpPr>
          <p:spPr>
            <a:xfrm flipV="1">
              <a:off x="1219200" y="1266825"/>
              <a:ext cx="714375" cy="1714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A33A3779-AC5E-498A-B22D-B53F64259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114550"/>
              <a:ext cx="895350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Bur Oak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White Oak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556E211-9E12-43EB-8A79-AB5BE9D3D258}"/>
                </a:ext>
              </a:extLst>
            </p:cNvPr>
            <p:cNvCxnSpPr/>
            <p:nvPr/>
          </p:nvCxnSpPr>
          <p:spPr>
            <a:xfrm flipV="1">
              <a:off x="1066800" y="2209165"/>
              <a:ext cx="885825" cy="4508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BB30D21-8E14-47D6-B518-4E544F09BAE9}"/>
                </a:ext>
              </a:extLst>
            </p:cNvPr>
            <p:cNvCxnSpPr/>
            <p:nvPr/>
          </p:nvCxnSpPr>
          <p:spPr>
            <a:xfrm>
              <a:off x="1114425" y="2552700"/>
              <a:ext cx="838200" cy="1905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1CD1AF32-690A-4B28-A25E-E54148BF6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25" y="3838575"/>
              <a:ext cx="127635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Northern Red Oak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White Ash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Honey Locust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CDA1D0A-27CC-4F9F-9EA6-79ADBDF0F5CC}"/>
                </a:ext>
              </a:extLst>
            </p:cNvPr>
            <p:cNvCxnSpPr/>
            <p:nvPr/>
          </p:nvCxnSpPr>
          <p:spPr>
            <a:xfrm flipV="1">
              <a:off x="1257300" y="3448050"/>
              <a:ext cx="742950" cy="5238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631D4C0-6F4F-46B7-B85D-C02E595ED80B}"/>
                </a:ext>
              </a:extLst>
            </p:cNvPr>
            <p:cNvCxnSpPr/>
            <p:nvPr/>
          </p:nvCxnSpPr>
          <p:spPr>
            <a:xfrm>
              <a:off x="1028700" y="4267200"/>
              <a:ext cx="904875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20558CFE-3173-4745-9390-E53AE1E08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24" y="19049"/>
              <a:ext cx="1962149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Bur Oak             White 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11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                   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573AF1-84C9-4A06-9172-791A77645F10}"/>
                </a:ext>
              </a:extLst>
            </p:cNvPr>
            <p:cNvCxnSpPr/>
            <p:nvPr/>
          </p:nvCxnSpPr>
          <p:spPr>
            <a:xfrm>
              <a:off x="476250" y="314325"/>
              <a:ext cx="38100" cy="20002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F1F5D5D-3CA0-4E1F-AEF0-ADFFC340A5A2}"/>
                </a:ext>
              </a:extLst>
            </p:cNvPr>
            <p:cNvCxnSpPr/>
            <p:nvPr/>
          </p:nvCxnSpPr>
          <p:spPr>
            <a:xfrm flipH="1">
              <a:off x="1247775" y="266700"/>
              <a:ext cx="57150" cy="2667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FBC85DB-87F1-4F02-B25C-83DBBA606CFC}"/>
                </a:ext>
              </a:extLst>
            </p:cNvPr>
            <p:cNvCxnSpPr/>
            <p:nvPr/>
          </p:nvCxnSpPr>
          <p:spPr>
            <a:xfrm>
              <a:off x="1143000" y="4581525"/>
              <a:ext cx="904875" cy="3333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2">
            <a:extLst>
              <a:ext uri="{FF2B5EF4-FFF2-40B4-BE49-F238E27FC236}">
                <a16:creationId xmlns:a16="http://schemas.microsoft.com/office/drawing/2014/main" id="{35156C0D-DBD5-4D1D-99FB-A629240B2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23" y="950509"/>
            <a:ext cx="2355872" cy="53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Japanese Pagoda Tree    Zel</a:t>
            </a:r>
            <a:r>
              <a:rPr lang="en-US" sz="1100" u="sng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1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ova        Bur Oak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7E3A59-784D-4A6A-BD74-6FF41094872B}"/>
              </a:ext>
            </a:extLst>
          </p:cNvPr>
          <p:cNvCxnSpPr/>
          <p:nvPr/>
        </p:nvCxnSpPr>
        <p:spPr>
          <a:xfrm>
            <a:off x="10312293" y="1129901"/>
            <a:ext cx="59731" cy="2139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933892-D1AB-4716-88AD-8C66F643C5C6}"/>
              </a:ext>
            </a:extLst>
          </p:cNvPr>
          <p:cNvCxnSpPr/>
          <p:nvPr/>
        </p:nvCxnSpPr>
        <p:spPr>
          <a:xfrm>
            <a:off x="10936418" y="1171054"/>
            <a:ext cx="0" cy="1161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C06719-072A-45A2-BFD0-DB9A431F2B3B}"/>
              </a:ext>
            </a:extLst>
          </p:cNvPr>
          <p:cNvCxnSpPr/>
          <p:nvPr/>
        </p:nvCxnSpPr>
        <p:spPr>
          <a:xfrm>
            <a:off x="11505750" y="1171054"/>
            <a:ext cx="0" cy="1728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996D5180-FB9B-4793-8AAB-1FEC44F4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795" y="1726628"/>
            <a:ext cx="773689" cy="53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 Oak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Ash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Catalpa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Silver Maple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Kentucky Coffee Tree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Linden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BDE4AE-91CB-478C-AE2D-564CE46AEAD2}"/>
              </a:ext>
            </a:extLst>
          </p:cNvPr>
          <p:cNvCxnSpPr/>
          <p:nvPr/>
        </p:nvCxnSpPr>
        <p:spPr>
          <a:xfrm flipH="1">
            <a:off x="9429723" y="2808422"/>
            <a:ext cx="335226" cy="1487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8E59E0-1631-4500-9AE0-E50E510D3417}"/>
              </a:ext>
            </a:extLst>
          </p:cNvPr>
          <p:cNvCxnSpPr/>
          <p:nvPr/>
        </p:nvCxnSpPr>
        <p:spPr>
          <a:xfrm flipH="1">
            <a:off x="9429723" y="1836411"/>
            <a:ext cx="415535" cy="1577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2CF64A-5071-4556-AB44-90603D12E7C9}"/>
              </a:ext>
            </a:extLst>
          </p:cNvPr>
          <p:cNvCxnSpPr/>
          <p:nvPr/>
        </p:nvCxnSpPr>
        <p:spPr>
          <a:xfrm flipH="1">
            <a:off x="9406913" y="3597475"/>
            <a:ext cx="438345" cy="1128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2E5123-9588-420E-B793-116E8042B422}"/>
              </a:ext>
            </a:extLst>
          </p:cNvPr>
          <p:cNvCxnSpPr/>
          <p:nvPr/>
        </p:nvCxnSpPr>
        <p:spPr>
          <a:xfrm flipH="1">
            <a:off x="9495452" y="4216426"/>
            <a:ext cx="269497" cy="58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864295-F97E-414F-8538-FC94B6DF7391}"/>
              </a:ext>
            </a:extLst>
          </p:cNvPr>
          <p:cNvSpPr txBox="1"/>
          <p:nvPr/>
        </p:nvSpPr>
        <p:spPr>
          <a:xfrm>
            <a:off x="115715" y="4138337"/>
            <a:ext cx="49065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Key Indicators of Infestation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Combination of Analytics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Automated Analysis Coming!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A48B31-E3EE-4E08-9646-AAABACBB3D51}"/>
              </a:ext>
            </a:extLst>
          </p:cNvPr>
          <p:cNvSpPr txBox="1"/>
          <p:nvPr/>
        </p:nvSpPr>
        <p:spPr>
          <a:xfrm>
            <a:off x="4460733" y="666069"/>
            <a:ext cx="2367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Seeking to Improve Species ID with Machine Learning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6AF81C-4834-46CA-8192-20E9E4A5C0FF}"/>
              </a:ext>
            </a:extLst>
          </p:cNvPr>
          <p:cNvSpPr/>
          <p:nvPr/>
        </p:nvSpPr>
        <p:spPr>
          <a:xfrm>
            <a:off x="2252122" y="2561935"/>
            <a:ext cx="788726" cy="7887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302924C-9DCF-450B-A05B-480A327E539A}"/>
              </a:ext>
            </a:extLst>
          </p:cNvPr>
          <p:cNvSpPr/>
          <p:nvPr/>
        </p:nvSpPr>
        <p:spPr>
          <a:xfrm rot="2593365">
            <a:off x="1782366" y="2045402"/>
            <a:ext cx="788726" cy="4502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385ABF25-56DA-4FB6-A3BE-B2CC1258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23717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EB851-F658-4DD4-88EB-45DDC388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351"/>
            <a:ext cx="12192000" cy="1625649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13707BE-D999-4E37-BC1B-DB094864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AUVSI XPONENTIAL- 2 May 2018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836966-454D-4170-A271-022568A7B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3816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214D4F-5967-4F3F-B20B-C779179343B7}"/>
              </a:ext>
            </a:extLst>
          </p:cNvPr>
          <p:cNvSpPr/>
          <p:nvPr/>
        </p:nvSpPr>
        <p:spPr>
          <a:xfrm>
            <a:off x="8153400" y="397576"/>
            <a:ext cx="3639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Other Uses for the Data?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F26BA-BF16-44C9-B2AA-844AE01EEB15}"/>
              </a:ext>
            </a:extLst>
          </p:cNvPr>
          <p:cNvSpPr txBox="1"/>
          <p:nvPr/>
        </p:nvSpPr>
        <p:spPr>
          <a:xfrm>
            <a:off x="8253353" y="2130807"/>
            <a:ext cx="38753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Roads, roofs, yards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Environmental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Transportation studies</a:t>
            </a:r>
          </a:p>
        </p:txBody>
      </p:sp>
    </p:spTree>
    <p:extLst>
      <p:ext uri="{BB962C8B-B14F-4D97-AF65-F5344CB8AC3E}">
        <p14:creationId xmlns:p14="http://schemas.microsoft.com/office/powerpoint/2010/main" val="408052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8FF6-C841-40FD-ABA8-B617728DB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67" y="1627217"/>
            <a:ext cx="1101314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UAS companies play a critical role for Data Collection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 revenues go UP for high-end analysis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Get on a team and get involved in the planning</a:t>
            </a:r>
          </a:p>
          <a:p>
            <a:pPr>
              <a:lnSpc>
                <a:spcPct val="150000"/>
              </a:lnSpc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B10D280-F049-45C4-BEB1-D74164B7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03416EA-0A02-4EE2-91CC-C700D065F4EB}"/>
              </a:ext>
            </a:extLst>
          </p:cNvPr>
          <p:cNvSpPr txBox="1">
            <a:spLocks/>
          </p:cNvSpPr>
          <p:nvPr/>
        </p:nvSpPr>
        <p:spPr>
          <a:xfrm>
            <a:off x="1390841" y="226770"/>
            <a:ext cx="941031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Write This Down</a:t>
            </a:r>
          </a:p>
        </p:txBody>
      </p:sp>
    </p:spTree>
    <p:extLst>
      <p:ext uri="{BB962C8B-B14F-4D97-AF65-F5344CB8AC3E}">
        <p14:creationId xmlns:p14="http://schemas.microsoft.com/office/powerpoint/2010/main" val="3297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rass field">
            <a:extLst>
              <a:ext uri="{FF2B5EF4-FFF2-40B4-BE49-F238E27FC236}">
                <a16:creationId xmlns:a16="http://schemas.microsoft.com/office/drawing/2014/main" id="{11E63055-71EE-4C14-9B5F-2AA51F17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C3B7BD-7F4B-421F-AD3B-7C2ED9C1B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59" y="4533056"/>
            <a:ext cx="1531158" cy="19785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ACD3EB-13B1-49D0-9897-66EB6AEAC079}"/>
              </a:ext>
            </a:extLst>
          </p:cNvPr>
          <p:cNvSpPr/>
          <p:nvPr/>
        </p:nvSpPr>
        <p:spPr>
          <a:xfrm>
            <a:off x="5147721" y="2165410"/>
            <a:ext cx="2630079" cy="2630079"/>
          </a:xfrm>
          <a:prstGeom prst="ellipse">
            <a:avLst/>
          </a:prstGeom>
          <a:solidFill>
            <a:srgbClr val="00B050">
              <a:alpha val="50000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A0F0EF-A2D8-4E37-A84D-92078EF4D138}"/>
              </a:ext>
            </a:extLst>
          </p:cNvPr>
          <p:cNvSpPr/>
          <p:nvPr/>
        </p:nvSpPr>
        <p:spPr>
          <a:xfrm>
            <a:off x="4490201" y="850370"/>
            <a:ext cx="2630079" cy="2630079"/>
          </a:xfrm>
          <a:prstGeom prst="ellipse">
            <a:avLst/>
          </a:prstGeom>
          <a:solidFill>
            <a:srgbClr val="33CC33">
              <a:alpha val="49804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65E75C-700C-4F83-AC40-B5E45C7C6377}"/>
              </a:ext>
            </a:extLst>
          </p:cNvPr>
          <p:cNvSpPr/>
          <p:nvPr/>
        </p:nvSpPr>
        <p:spPr>
          <a:xfrm>
            <a:off x="3832681" y="2165410"/>
            <a:ext cx="2630079" cy="2630079"/>
          </a:xfrm>
          <a:prstGeom prst="ellipse">
            <a:avLst/>
          </a:prstGeom>
          <a:solidFill>
            <a:srgbClr val="009900">
              <a:alpha val="49804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69ED3A-1853-412A-B158-52701ECEF3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14" y="1063158"/>
            <a:ext cx="1102251" cy="1102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8452A4-2072-4151-A06D-5E74A5569D92}"/>
              </a:ext>
            </a:extLst>
          </p:cNvPr>
          <p:cNvSpPr txBox="1"/>
          <p:nvPr/>
        </p:nvSpPr>
        <p:spPr>
          <a:xfrm>
            <a:off x="4238143" y="142484"/>
            <a:ext cx="343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Data Collector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F1D45-7C55-48DD-8519-0FF723B5B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63" y="3759814"/>
            <a:ext cx="1370798" cy="1195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09C22-B16A-45CA-A8A2-B422B41C9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97" y="3034107"/>
            <a:ext cx="1154228" cy="11542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B1115F-97F8-450F-A151-FE50FDFD8DC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8346" y="3034107"/>
            <a:ext cx="1275768" cy="1275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4084BB-B006-44F4-A5C9-765D96CCD522}"/>
              </a:ext>
            </a:extLst>
          </p:cNvPr>
          <p:cNvSpPr txBox="1"/>
          <p:nvPr/>
        </p:nvSpPr>
        <p:spPr>
          <a:xfrm>
            <a:off x="7782886" y="3034107"/>
            <a:ext cx="4685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Subject Matter Expert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C9AF85-03FD-4967-B382-B9B1374CAFEB}"/>
              </a:ext>
            </a:extLst>
          </p:cNvPr>
          <p:cNvSpPr txBox="1"/>
          <p:nvPr/>
        </p:nvSpPr>
        <p:spPr>
          <a:xfrm>
            <a:off x="1033444" y="3825170"/>
            <a:ext cx="337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Data Services</a:t>
            </a:r>
          </a:p>
        </p:txBody>
      </p:sp>
      <p:pic>
        <p:nvPicPr>
          <p:cNvPr id="1026" name="Picture 2" descr="Image result for lightbulb">
            <a:extLst>
              <a:ext uri="{FF2B5EF4-FFF2-40B4-BE49-F238E27FC236}">
                <a16:creationId xmlns:a16="http://schemas.microsoft.com/office/drawing/2014/main" id="{731CCC92-844F-4ACA-B42C-DC7D14AF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93" y="2492656"/>
            <a:ext cx="847489" cy="8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2D156-78DC-4BCE-B76F-8C6B132087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1" y="2770396"/>
            <a:ext cx="2301326" cy="1054774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7BE086C-748D-46F3-9459-16C2A8DD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329852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351"/>
            <a:ext cx="12192000" cy="1625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700" y="3293359"/>
            <a:ext cx="70134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Tim Haynie</a:t>
            </a:r>
          </a:p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Founder – CEO</a:t>
            </a:r>
          </a:p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thaynie@spectrabotics.com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700" y="2640043"/>
            <a:ext cx="500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www.spectrabotics.com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13" y="382853"/>
            <a:ext cx="1860057" cy="16221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5876" y="2544316"/>
            <a:ext cx="52421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Dan Staley</a:t>
            </a:r>
          </a:p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Principal</a:t>
            </a:r>
          </a:p>
          <a:p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dan@arbordrone.net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15876" y="1889188"/>
            <a:ext cx="524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https://arbordrone.net/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0AC6AC4-6557-4699-BADF-81CBE671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D02EA-5BC3-46E9-BDFE-5BE264ADE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5" y="1070656"/>
            <a:ext cx="3196065" cy="14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F18F6B-04CA-414D-9F19-40D4E6B85516}"/>
              </a:ext>
            </a:extLst>
          </p:cNvPr>
          <p:cNvSpPr txBox="1"/>
          <p:nvPr/>
        </p:nvSpPr>
        <p:spPr>
          <a:xfrm>
            <a:off x="2791249" y="152306"/>
            <a:ext cx="6727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Why Dan and Tim?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14196-B220-467F-9EA2-BD24FEDF336D}"/>
              </a:ext>
            </a:extLst>
          </p:cNvPr>
          <p:cNvSpPr txBox="1"/>
          <p:nvPr/>
        </p:nvSpPr>
        <p:spPr>
          <a:xfrm>
            <a:off x="4666479" y="2028616"/>
            <a:ext cx="24201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Stick to What You Are Good At Doing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F3F74-C5B8-44AB-990B-14292B9C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01" y="1397951"/>
            <a:ext cx="3704860" cy="496048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418424-42A4-4D2B-8DBC-9FD85AF0FA7E}"/>
              </a:ext>
            </a:extLst>
          </p:cNvPr>
          <p:cNvCxnSpPr>
            <a:cxnSpLocks/>
          </p:cNvCxnSpPr>
          <p:nvPr/>
        </p:nvCxnSpPr>
        <p:spPr>
          <a:xfrm>
            <a:off x="8023860" y="1034910"/>
            <a:ext cx="0" cy="5995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48BD2C-B237-4C71-8914-AE20E9EB6BF8}"/>
              </a:ext>
            </a:extLst>
          </p:cNvPr>
          <p:cNvCxnSpPr/>
          <p:nvPr/>
        </p:nvCxnSpPr>
        <p:spPr>
          <a:xfrm flipH="1">
            <a:off x="3058886" y="1051560"/>
            <a:ext cx="2050324" cy="6972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469D09-D242-4A26-B2F7-24C81AD6C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8" y="1831411"/>
            <a:ext cx="3820059" cy="345186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383BEA0-619C-44CF-8DAB-0C2AF78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3EEF3C-41C7-4171-96DB-C0B8777D9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5" y="479272"/>
            <a:ext cx="1370798" cy="119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EF692-626B-4CEF-83C3-A00DB3AA4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16" y="494334"/>
            <a:ext cx="2085760" cy="9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7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emerald ash borer">
            <a:extLst>
              <a:ext uri="{FF2B5EF4-FFF2-40B4-BE49-F238E27FC236}">
                <a16:creationId xmlns:a16="http://schemas.microsoft.com/office/drawing/2014/main" id="{5124DBDE-BD70-4BDD-9773-2C135E3B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3" y="136525"/>
            <a:ext cx="10034793" cy="540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EB01E-AC96-495B-A44F-62034688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40566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emerald ash borer">
            <a:extLst>
              <a:ext uri="{FF2B5EF4-FFF2-40B4-BE49-F238E27FC236}">
                <a16:creationId xmlns:a16="http://schemas.microsoft.com/office/drawing/2014/main" id="{C399BFC1-553F-40B6-88F6-BC232C16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62" y="395729"/>
            <a:ext cx="8940931" cy="596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0623146-7EEA-4039-9FF9-77CD2964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15540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ADC1F1-5046-40EF-95C3-AB50B970F23B}"/>
              </a:ext>
            </a:extLst>
          </p:cNvPr>
          <p:cNvSpPr/>
          <p:nvPr/>
        </p:nvSpPr>
        <p:spPr>
          <a:xfrm>
            <a:off x="0" y="103050"/>
            <a:ext cx="4038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Potential to destroy 90-95% of all Ash trees in North 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Colorado Front Range urban forest: 1 in 6 trees are Ash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EDE825-7242-4F6B-B36A-BCFBDF69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8" y="1"/>
            <a:ext cx="8295861" cy="477925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C021D62-89C7-46F8-AB28-645826A1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12325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E6E3F6-03F6-4D77-9558-1B882DE9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839" y="858932"/>
            <a:ext cx="7095161" cy="5999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5A14E0-3366-4E29-B0D1-E4C9A33BB4F1}"/>
              </a:ext>
            </a:extLst>
          </p:cNvPr>
          <p:cNvSpPr/>
          <p:nvPr/>
        </p:nvSpPr>
        <p:spPr>
          <a:xfrm>
            <a:off x="6429231" y="941669"/>
            <a:ext cx="1630393" cy="120769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4D7DC2-9C76-4028-8CA0-AC5BAF66FD1E}"/>
              </a:ext>
            </a:extLst>
          </p:cNvPr>
          <p:cNvSpPr/>
          <p:nvPr/>
        </p:nvSpPr>
        <p:spPr>
          <a:xfrm>
            <a:off x="6429231" y="941669"/>
            <a:ext cx="1630393" cy="1207698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1937C-8A38-4315-8F84-77DF53D06B8A}"/>
              </a:ext>
            </a:extLst>
          </p:cNvPr>
          <p:cNvSpPr txBox="1"/>
          <p:nvPr/>
        </p:nvSpPr>
        <p:spPr>
          <a:xfrm>
            <a:off x="8172105" y="747906"/>
            <a:ext cx="34387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Quarantine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D14A6-E539-4CD9-AAB6-EA8D3AADD10D}"/>
              </a:ext>
            </a:extLst>
          </p:cNvPr>
          <p:cNvSpPr/>
          <p:nvPr/>
        </p:nvSpPr>
        <p:spPr>
          <a:xfrm>
            <a:off x="7660257" y="3571336"/>
            <a:ext cx="4531743" cy="3286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F76122B-FDBD-4355-8FB2-028BE88549AB}"/>
              </a:ext>
            </a:extLst>
          </p:cNvPr>
          <p:cNvSpPr/>
          <p:nvPr/>
        </p:nvSpPr>
        <p:spPr>
          <a:xfrm rot="19270712">
            <a:off x="7959114" y="1939182"/>
            <a:ext cx="1035174" cy="2823347"/>
          </a:xfrm>
          <a:prstGeom prst="downArrow">
            <a:avLst>
              <a:gd name="adj1" fmla="val 23601"/>
              <a:gd name="adj2" fmla="val 60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E193E-ECDA-41C6-A306-1DD1E01AF715}"/>
              </a:ext>
            </a:extLst>
          </p:cNvPr>
          <p:cNvSpPr txBox="1"/>
          <p:nvPr/>
        </p:nvSpPr>
        <p:spPr>
          <a:xfrm>
            <a:off x="7244427" y="2708588"/>
            <a:ext cx="246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AFED5-3E6F-4644-A18E-3D1ABACE8AED}"/>
              </a:ext>
            </a:extLst>
          </p:cNvPr>
          <p:cNvSpPr txBox="1"/>
          <p:nvPr/>
        </p:nvSpPr>
        <p:spPr>
          <a:xfrm>
            <a:off x="1346452" y="67693"/>
            <a:ext cx="949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Proof of Concept with City of Denver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D2155-5363-4F1F-B5E7-50FCEF07CEB8}"/>
              </a:ext>
            </a:extLst>
          </p:cNvPr>
          <p:cNvSpPr txBox="1"/>
          <p:nvPr/>
        </p:nvSpPr>
        <p:spPr>
          <a:xfrm>
            <a:off x="144277" y="858932"/>
            <a:ext cx="47934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Introduce new technology to identify Emerald Ash Borer infestation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Develop algorithms and classifications to isolate EAB affected ash trees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Automate the process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7AB5FF-FDF5-4DFF-91F7-67FF00AF6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09" y="6009451"/>
            <a:ext cx="1272824" cy="8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5EE88A-F78C-4407-B7DC-60D9FEBCEE99}"/>
              </a:ext>
            </a:extLst>
          </p:cNvPr>
          <p:cNvSpPr txBox="1"/>
          <p:nvPr/>
        </p:nvSpPr>
        <p:spPr>
          <a:xfrm>
            <a:off x="5008134" y="1087811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Find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5A007-13C3-443D-A579-1F40C8BC241C}"/>
              </a:ext>
            </a:extLst>
          </p:cNvPr>
          <p:cNvSpPr txBox="1"/>
          <p:nvPr/>
        </p:nvSpPr>
        <p:spPr>
          <a:xfrm>
            <a:off x="4779705" y="136525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F51EBC-65A4-475A-9616-089CC5786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41" y="1705143"/>
            <a:ext cx="5120640" cy="3611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204C5-9654-4DEE-B59C-FE9999A38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49" y="1705143"/>
            <a:ext cx="5120640" cy="361188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2B6131B-88BE-482C-B9F4-4761EF6E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AUVSI XPONENTIAL- 2 May 2018</a:t>
            </a:r>
          </a:p>
        </p:txBody>
      </p:sp>
    </p:spTree>
    <p:extLst>
      <p:ext uri="{BB962C8B-B14F-4D97-AF65-F5344CB8AC3E}">
        <p14:creationId xmlns:p14="http://schemas.microsoft.com/office/powerpoint/2010/main" val="4569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B8AB5-13D9-4614-AFC4-3DBB68AD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732EE-5FF7-4B30-93A0-2AF126C1DF1E}"/>
              </a:ext>
            </a:extLst>
          </p:cNvPr>
          <p:cNvSpPr txBox="1"/>
          <p:nvPr/>
        </p:nvSpPr>
        <p:spPr>
          <a:xfrm>
            <a:off x="5267820" y="1087811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 This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CC657-2305-4005-9009-7E74C5668721}"/>
              </a:ext>
            </a:extLst>
          </p:cNvPr>
          <p:cNvSpPr txBox="1"/>
          <p:nvPr/>
        </p:nvSpPr>
        <p:spPr>
          <a:xfrm>
            <a:off x="4779705" y="136525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16217483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584</Words>
  <Application>Microsoft Office PowerPoint</Application>
  <PresentationFormat>Widescreen</PresentationFormat>
  <Paragraphs>136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Roboto</vt:lpstr>
      <vt:lpstr>Roboto Condensed</vt:lpstr>
      <vt:lpstr>Roboto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Haynie</dc:creator>
  <cp:lastModifiedBy>Dan Staley</cp:lastModifiedBy>
  <cp:revision>42</cp:revision>
  <dcterms:created xsi:type="dcterms:W3CDTF">2018-04-17T22:42:38Z</dcterms:created>
  <dcterms:modified xsi:type="dcterms:W3CDTF">2018-04-20T18:35:20Z</dcterms:modified>
</cp:coreProperties>
</file>